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sldIdLst>
    <p:sldId id="339" r:id="rId5"/>
    <p:sldId id="332" r:id="rId6"/>
    <p:sldId id="340" r:id="rId7"/>
    <p:sldId id="341" r:id="rId8"/>
    <p:sldId id="342" r:id="rId9"/>
    <p:sldId id="343" r:id="rId10"/>
    <p:sldId id="350" r:id="rId11"/>
    <p:sldId id="351" r:id="rId12"/>
    <p:sldId id="352" r:id="rId13"/>
    <p:sldId id="353" r:id="rId14"/>
    <p:sldId id="344" r:id="rId15"/>
    <p:sldId id="354" r:id="rId16"/>
    <p:sldId id="355" r:id="rId17"/>
    <p:sldId id="345" r:id="rId18"/>
    <p:sldId id="346" r:id="rId19"/>
    <p:sldId id="347" r:id="rId20"/>
    <p:sldId id="356" r:id="rId21"/>
    <p:sldId id="348" r:id="rId22"/>
    <p:sldId id="349" r:id="rId23"/>
    <p:sldId id="360" r:id="rId24"/>
    <p:sldId id="357" r:id="rId25"/>
    <p:sldId id="358" r:id="rId26"/>
    <p:sldId id="359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661270"/>
            <a:ext cx="19594513" cy="2840226"/>
          </a:xfrm>
        </p:spPr>
        <p:txBody>
          <a:bodyPr/>
          <a:lstStyle/>
          <a:p>
            <a:r>
              <a:rPr lang="en-US" b="1" dirty="0"/>
              <a:t> </a:t>
            </a:r>
            <a:r>
              <a:rPr lang="en-US" dirty="0"/>
              <a:t>Brooke Ahern, PhD, Annie Crumbley, PhD, </a:t>
            </a:r>
          </a:p>
          <a:p>
            <a:r>
              <a:rPr lang="en-US" dirty="0"/>
              <a:t>Anne Walker, PhD, Joseph Grodecki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160335"/>
          </a:xfrm>
        </p:spPr>
        <p:txBody>
          <a:bodyPr/>
          <a:lstStyle/>
          <a:p>
            <a:r>
              <a:rPr lang="en-US" dirty="0"/>
              <a:t>Utilizing Biotechnology to Advance Manufacturing Forward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3369EBB-7ACE-E232-D338-113317B8046E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</a:t>
            </a:r>
          </a:p>
        </p:txBody>
      </p:sp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E98B5-6049-52B3-3B91-84E3237C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D412D1-C774-F0E2-C625-4F248049D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733920"/>
            <a:ext cx="230124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Forward Deployed Biomanufacturing refers to “</a:t>
            </a:r>
            <a:r>
              <a:rPr lang="en-US" sz="4000" dirty="0">
                <a:latin typeface="G.I. 400" pitchFamily="50" charset="0"/>
              </a:rPr>
              <a:t>capabilities, systems, personnel that are positioned at or near the point of need (tactically, geographically, or operationally) to operate with minimal reach back, under contested, resource-constrained conditions, and deliver timely mission-relevant effects.”</a:t>
            </a:r>
            <a:endParaRPr lang="en-US" sz="4000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18ED4-8305-5EFE-2D5E-19E4A9DE29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2880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Considerations for Baselining the Technology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Diagram, timeline&#10;&#10;AI-generated content may be incorrect.">
            <a:extLst>
              <a:ext uri="{FF2B5EF4-FFF2-40B4-BE49-F238E27FC236}">
                <a16:creationId xmlns:a16="http://schemas.microsoft.com/office/drawing/2014/main" id="{FED4DED9-A4F0-9EB1-4518-63DA6A52F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782312"/>
            <a:ext cx="22253510" cy="77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706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004AA-C79F-8FE3-1A41-E8FD504FBA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79921"/>
            <a:ext cx="22809200" cy="1025280"/>
          </a:xfrm>
        </p:spPr>
        <p:txBody>
          <a:bodyPr/>
          <a:lstStyle/>
          <a:p>
            <a:pPr lvl="1" algn="ctr">
              <a:lnSpc>
                <a:spcPct val="107000"/>
              </a:lnSpc>
              <a:spcBef>
                <a:spcPts val="400"/>
              </a:spcBef>
            </a:pPr>
            <a:r>
              <a:rPr lang="en-US" sz="3600" dirty="0">
                <a:latin typeface="G.I. 400" pitchFamily="50" charset="0"/>
                <a:ea typeface="Calibri" panose="020F0502020204030204" pitchFamily="34" charset="0"/>
              </a:rPr>
              <a:t>To manufacture a drone at the point of need, production must be broken down into its simplest components.</a:t>
            </a:r>
          </a:p>
          <a:p>
            <a:pPr lvl="1" algn="ctr">
              <a:lnSpc>
                <a:spcPct val="107000"/>
              </a:lnSpc>
              <a:spcBef>
                <a:spcPts val="400"/>
              </a:spcBef>
            </a:pPr>
            <a:endParaRPr lang="en-US" sz="3600" b="1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DC939-8882-2138-DBC7-9CCE4FF371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4600" y="238931"/>
            <a:ext cx="182118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Case Study: Drone Production at Point of Need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AC3265-FA51-DB68-7D6F-3343100D91FC}"/>
              </a:ext>
            </a:extLst>
          </p:cNvPr>
          <p:cNvGrpSpPr/>
          <p:nvPr/>
        </p:nvGrpSpPr>
        <p:grpSpPr>
          <a:xfrm>
            <a:off x="787400" y="3505201"/>
            <a:ext cx="22809199" cy="8821223"/>
            <a:chOff x="-11373" y="1926098"/>
            <a:chExt cx="12171567" cy="4696235"/>
          </a:xfrm>
        </p:grpSpPr>
        <p:pic>
          <p:nvPicPr>
            <p:cNvPr id="35" name="Picture 34" descr="A picture containing text, map, linedrawing&#10;&#10;AI-generated content may be incorrect.">
              <a:extLst>
                <a:ext uri="{FF2B5EF4-FFF2-40B4-BE49-F238E27FC236}">
                  <a16:creationId xmlns:a16="http://schemas.microsoft.com/office/drawing/2014/main" id="{B4A36799-A541-9954-B6F8-39F8DF90D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7461" y="2095683"/>
              <a:ext cx="5042522" cy="3700011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6FDB47E-22FD-E345-71A8-1EBEC34B41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97641" y="3958814"/>
              <a:ext cx="2938905" cy="368893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DB390D2-58A8-2ECA-34DF-B7BD9778C67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2743" y="4867415"/>
              <a:ext cx="2713406" cy="13321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3E367D2-939B-C49E-61E2-1EEFE6059C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3018" y="2922514"/>
              <a:ext cx="757192" cy="87386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1E2072F-CD45-4F56-DE44-3FA499574A7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15225" y="5000625"/>
              <a:ext cx="2377685" cy="156869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A56B019-1727-0BAB-C109-7D52BBA88F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7765" y="2488058"/>
              <a:ext cx="2538943" cy="2198437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FA8F2F8-9099-08FC-31E0-D1D6BFE18C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2225" y="2342204"/>
              <a:ext cx="2448238" cy="317777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CEEA5D2-4773-0230-35BC-CADDE0906E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5311" y="2292285"/>
              <a:ext cx="512341" cy="52713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6D7830-2ECB-05B0-FC45-B3DD09DEF46B}"/>
                </a:ext>
              </a:extLst>
            </p:cNvPr>
            <p:cNvSpPr txBox="1"/>
            <p:nvPr/>
          </p:nvSpPr>
          <p:spPr>
            <a:xfrm>
              <a:off x="9545894" y="5037171"/>
              <a:ext cx="1371600" cy="329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Fuel*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E82087D-E763-6CED-42CB-09F222699D92}"/>
                </a:ext>
              </a:extLst>
            </p:cNvPr>
            <p:cNvSpPr txBox="1"/>
            <p:nvPr/>
          </p:nvSpPr>
          <p:spPr>
            <a:xfrm>
              <a:off x="432634" y="4428807"/>
              <a:ext cx="2438848" cy="6095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Body and fasteners*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E4D087E-105C-4641-3F4E-EAF8DA17E5DD}"/>
                </a:ext>
              </a:extLst>
            </p:cNvPr>
            <p:cNvSpPr txBox="1"/>
            <p:nvPr/>
          </p:nvSpPr>
          <p:spPr>
            <a:xfrm>
              <a:off x="1119047" y="2621457"/>
              <a:ext cx="2938905" cy="329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Blades*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E965543-AB46-EEA9-3EAB-8E5F7D0DB809}"/>
                </a:ext>
              </a:extLst>
            </p:cNvPr>
            <p:cNvSpPr txBox="1"/>
            <p:nvPr/>
          </p:nvSpPr>
          <p:spPr>
            <a:xfrm>
              <a:off x="8530337" y="2132576"/>
              <a:ext cx="3402715" cy="329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Fixtures and Housings*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635B5CC-FF10-F6E2-D5A5-F763458CBF46}"/>
                </a:ext>
              </a:extLst>
            </p:cNvPr>
            <p:cNvSpPr txBox="1"/>
            <p:nvPr/>
          </p:nvSpPr>
          <p:spPr>
            <a:xfrm>
              <a:off x="4206866" y="1926098"/>
              <a:ext cx="2938905" cy="329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Lubricant*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39CF204-138F-9FB1-1483-962EA369ADC6}"/>
                </a:ext>
              </a:extLst>
            </p:cNvPr>
            <p:cNvSpPr/>
            <p:nvPr/>
          </p:nvSpPr>
          <p:spPr>
            <a:xfrm>
              <a:off x="-11373" y="5965279"/>
              <a:ext cx="12171567" cy="65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*These highlight some of the components to drones, but do no reflect every component needed to build a drone</a:t>
              </a:r>
            </a:p>
            <a:p>
              <a:pPr marL="0" marR="0" lvl="1" indent="0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48611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C1F6A-52C1-78E4-31FE-F1434D155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BB1ACB-9837-E0E6-F94E-FCF482497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79921"/>
            <a:ext cx="22809200" cy="1025280"/>
          </a:xfrm>
        </p:spPr>
        <p:txBody>
          <a:bodyPr/>
          <a:lstStyle/>
          <a:p>
            <a:pPr lvl="1" algn="ctr">
              <a:lnSpc>
                <a:spcPct val="107000"/>
              </a:lnSpc>
              <a:spcBef>
                <a:spcPts val="400"/>
              </a:spcBef>
            </a:pPr>
            <a:r>
              <a:rPr lang="en-US" sz="3600" dirty="0">
                <a:latin typeface="G.I. 400" pitchFamily="50" charset="0"/>
                <a:ea typeface="Calibri" panose="020F0502020204030204" pitchFamily="34" charset="0"/>
              </a:rPr>
              <a:t>To manufacture a drone at the point of need, production must be broken down into its simplest components.</a:t>
            </a:r>
          </a:p>
          <a:p>
            <a:pPr lvl="1" algn="ctr">
              <a:lnSpc>
                <a:spcPct val="107000"/>
              </a:lnSpc>
              <a:spcBef>
                <a:spcPts val="400"/>
              </a:spcBef>
            </a:pPr>
            <a:endParaRPr lang="en-US" sz="3600" b="1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AD379-A401-BA8A-E7A9-3A62AE8E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4600" y="238931"/>
            <a:ext cx="182118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Case Study: Drone Production at Point of Need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307FD41-8ACC-8385-5310-FCD686032041}"/>
              </a:ext>
            </a:extLst>
          </p:cNvPr>
          <p:cNvGrpSpPr/>
          <p:nvPr/>
        </p:nvGrpSpPr>
        <p:grpSpPr>
          <a:xfrm>
            <a:off x="990600" y="3305263"/>
            <a:ext cx="23367166" cy="10269496"/>
            <a:chOff x="432634" y="1578063"/>
            <a:chExt cx="11500418" cy="5280944"/>
          </a:xfrm>
        </p:grpSpPr>
        <p:pic>
          <p:nvPicPr>
            <p:cNvPr id="20" name="Picture 19" descr="A picture containing text, map, linedrawing&#10;&#10;AI-generated content may be incorrect.">
              <a:extLst>
                <a:ext uri="{FF2B5EF4-FFF2-40B4-BE49-F238E27FC236}">
                  <a16:creationId xmlns:a16="http://schemas.microsoft.com/office/drawing/2014/main" id="{61A873D6-9B07-0CE0-0DA5-5FB011E4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4655" y="2198118"/>
              <a:ext cx="5042522" cy="3700011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E06213A-35E1-EBEB-05B8-FD3FF12072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97641" y="3958814"/>
              <a:ext cx="2938905" cy="368893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AE3BE90-2126-E7D6-3613-B8AEB1E0DB6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2743" y="4867415"/>
              <a:ext cx="2713406" cy="13321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93ABF7-8073-22B0-F217-58EEF571DFB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3018" y="2922514"/>
              <a:ext cx="757192" cy="87386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51C00C-D54C-AAF1-96BC-8490CB9DC35F}"/>
                </a:ext>
              </a:extLst>
            </p:cNvPr>
            <p:cNvSpPr txBox="1"/>
            <p:nvPr/>
          </p:nvSpPr>
          <p:spPr>
            <a:xfrm>
              <a:off x="10000452" y="4368479"/>
              <a:ext cx="1431263" cy="1327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Fuel*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Diesel**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Ethanol**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Hydrogen**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6D3802-8343-43E8-89CA-6458E9913AD7}"/>
                </a:ext>
              </a:extLst>
            </p:cNvPr>
            <p:cNvSpPr txBox="1"/>
            <p:nvPr/>
          </p:nvSpPr>
          <p:spPr>
            <a:xfrm>
              <a:off x="478217" y="4344018"/>
              <a:ext cx="2438848" cy="65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Body and fasteners*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Nylon-5,10**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0497EE-8377-3D1C-A598-BC32A8D85962}"/>
                </a:ext>
              </a:extLst>
            </p:cNvPr>
            <p:cNvSpPr txBox="1"/>
            <p:nvPr/>
          </p:nvSpPr>
          <p:spPr>
            <a:xfrm>
              <a:off x="432634" y="2549079"/>
              <a:ext cx="2938905" cy="65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Blades*</a:t>
              </a:r>
            </a:p>
            <a:p>
              <a:pPr marL="0" marR="0" lvl="0" indent="0" algn="l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Glass-filled Nylon-5,10**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5778626-04E8-115C-C48A-5DA9C25A503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15225" y="5000625"/>
              <a:ext cx="2377685" cy="156869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EB55E1-9D3B-A465-94D1-973261CAE0CF}"/>
                </a:ext>
              </a:extLst>
            </p:cNvPr>
            <p:cNvSpPr txBox="1"/>
            <p:nvPr/>
          </p:nvSpPr>
          <p:spPr>
            <a:xfrm>
              <a:off x="8530337" y="2132576"/>
              <a:ext cx="3402715" cy="65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Fixtures and Housings*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Polyethylene Furfural (PEF)**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13A9BF0-A6FA-A934-2F4B-F216E0CECF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7765" y="2975326"/>
              <a:ext cx="2725145" cy="1711169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3A5EB9E-C391-984E-1755-3EF2C855EB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2225" y="2342204"/>
              <a:ext cx="2448238" cy="317777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0D84BCC-CEDF-29C7-2B5C-2E2BD9738D88}"/>
                </a:ext>
              </a:extLst>
            </p:cNvPr>
            <p:cNvSpPr txBox="1"/>
            <p:nvPr/>
          </p:nvSpPr>
          <p:spPr>
            <a:xfrm>
              <a:off x="4346463" y="1578063"/>
              <a:ext cx="2938905" cy="654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Lubricant*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High oleic acid oils**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7D09FE5-51C2-C770-3DF6-6A2643E0EE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5311" y="2292285"/>
              <a:ext cx="512341" cy="52713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9036795-2579-1EE4-09F8-8DA7F3FF632D}"/>
                </a:ext>
              </a:extLst>
            </p:cNvPr>
            <p:cNvSpPr/>
            <p:nvPr/>
          </p:nvSpPr>
          <p:spPr>
            <a:xfrm>
              <a:off x="527496" y="5960859"/>
              <a:ext cx="10904220" cy="8981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*These highlight some of the components to drones, but do no reflect every component needed to build a drone</a:t>
              </a:r>
            </a:p>
            <a:p>
              <a:pPr marL="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**These components represent examples but are not the only options currently available.</a:t>
              </a:r>
            </a:p>
            <a:p>
              <a:pPr marL="0" marR="0" lvl="1" indent="0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2513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F6A2-C82C-FD96-A72B-C8898F06D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C7887F-EFB9-5224-81FF-61B78476F8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79921"/>
            <a:ext cx="22809200" cy="1025280"/>
          </a:xfrm>
        </p:spPr>
        <p:txBody>
          <a:bodyPr/>
          <a:lstStyle/>
          <a:p>
            <a:pPr lvl="1" algn="ctr">
              <a:lnSpc>
                <a:spcPct val="107000"/>
              </a:lnSpc>
              <a:spcBef>
                <a:spcPts val="400"/>
              </a:spcBef>
            </a:pPr>
            <a:r>
              <a:rPr lang="en-US" sz="3600" dirty="0">
                <a:latin typeface="G.I. 400" pitchFamily="50" charset="0"/>
                <a:ea typeface="Calibri" panose="020F0502020204030204" pitchFamily="34" charset="0"/>
              </a:rPr>
              <a:t>To manufacture a drone at the point of need, what biotechnology can contribute to the process?</a:t>
            </a:r>
            <a:endParaRPr lang="en-US" sz="3600" b="1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5575C-00DA-C58A-0C5C-764E88C9B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4600" y="238931"/>
            <a:ext cx="18211800" cy="1857155"/>
          </a:xfrm>
        </p:spPr>
        <p:txBody>
          <a:bodyPr/>
          <a:lstStyle/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kern="1200" dirty="0">
                <a:latin typeface="Arial"/>
              </a:rPr>
              <a:t>Utilization of Biotechnologies to Manufacture </a:t>
            </a:r>
            <a:r>
              <a:rPr lang="en-US" dirty="0">
                <a:latin typeface="Arial"/>
              </a:rPr>
              <a:t>D</a:t>
            </a:r>
            <a:r>
              <a:rPr lang="en-US" kern="1200" dirty="0">
                <a:latin typeface="Arial"/>
              </a:rPr>
              <a:t>rones at Point of Need</a:t>
            </a:r>
          </a:p>
          <a:p>
            <a:endParaRPr lang="en-US" dirty="0"/>
          </a:p>
        </p:txBody>
      </p:sp>
      <p:pic>
        <p:nvPicPr>
          <p:cNvPr id="4" name="Picture 3" descr="Diagram&#10;&#10;AI-generated content may be incorrect.">
            <a:extLst>
              <a:ext uri="{FF2B5EF4-FFF2-40B4-BE49-F238E27FC236}">
                <a16:creationId xmlns:a16="http://schemas.microsoft.com/office/drawing/2014/main" id="{E3743386-4963-0F91-0149-DBC1C920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889036"/>
            <a:ext cx="22024340" cy="8848546"/>
          </a:xfrm>
          <a:prstGeom prst="rect">
            <a:avLst/>
          </a:prstGeom>
        </p:spPr>
      </p:pic>
      <p:pic>
        <p:nvPicPr>
          <p:cNvPr id="5" name="Picture 4" descr="A picture containing text, map, linedrawing&#10;&#10;AI-generated content may be incorrect.">
            <a:extLst>
              <a:ext uri="{FF2B5EF4-FFF2-40B4-BE49-F238E27FC236}">
                <a16:creationId xmlns:a16="http://schemas.microsoft.com/office/drawing/2014/main" id="{071C103D-E34A-8487-8F0D-A2C7706E97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2780" y="3976518"/>
            <a:ext cx="9012160" cy="6448764"/>
          </a:xfrm>
          <a:prstGeom prst="rect">
            <a:avLst/>
          </a:prstGeom>
        </p:spPr>
      </p:pic>
      <p:pic>
        <p:nvPicPr>
          <p:cNvPr id="6" name="Picture 5" descr="Diagram&#10;&#10;AI-generated content may be incorrect.">
            <a:extLst>
              <a:ext uri="{FF2B5EF4-FFF2-40B4-BE49-F238E27FC236}">
                <a16:creationId xmlns:a16="http://schemas.microsoft.com/office/drawing/2014/main" id="{54A0F908-F710-CFCA-D5A1-8B97738D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557" t="28707" r="54366" b="65022"/>
          <a:stretch>
            <a:fillRect/>
          </a:stretch>
        </p:blipFill>
        <p:spPr>
          <a:xfrm>
            <a:off x="13635889" y="6858000"/>
            <a:ext cx="146304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3515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209FD1-871C-E900-87CE-D65DAF39A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1616320"/>
            <a:ext cx="232156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Locally sourced feedstocks (biomass, waste, CO</a:t>
            </a:r>
            <a:r>
              <a:rPr lang="en-US" sz="4000" baseline="-25000" dirty="0">
                <a:latin typeface="G.I. 400" pitchFamily="50" charset="0"/>
                <a:ea typeface="Calibri" panose="020F0502020204030204" pitchFamily="34" charset="0"/>
              </a:rPr>
              <a:t>2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, methane) can be used to produce essential materials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69157-5F2E-F4D0-3278-044C210F13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7449800" cy="1857155"/>
          </a:xfrm>
        </p:spPr>
        <p:txBody>
          <a:bodyPr/>
          <a:lstStyle/>
          <a:p>
            <a:r>
              <a:rPr lang="en-US" kern="1200" dirty="0">
                <a:latin typeface="Arial"/>
              </a:rPr>
              <a:t>Identifying Feedstocks Further Forward</a:t>
            </a:r>
          </a:p>
          <a:p>
            <a:endParaRPr lang="en-US" dirty="0"/>
          </a:p>
        </p:txBody>
      </p:sp>
      <p:pic>
        <p:nvPicPr>
          <p:cNvPr id="4" name="Picture 3" descr="Table&#10;&#10;AI-generated content may be incorrect.">
            <a:extLst>
              <a:ext uri="{FF2B5EF4-FFF2-40B4-BE49-F238E27FC236}">
                <a16:creationId xmlns:a16="http://schemas.microsoft.com/office/drawing/2014/main" id="{2738EC60-0FD8-531F-7249-4F26C2E98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30" y="2439854"/>
            <a:ext cx="9269170" cy="9659825"/>
          </a:xfrm>
          <a:prstGeom prst="rect">
            <a:avLst/>
          </a:prstGeom>
        </p:spPr>
      </p:pic>
      <p:pic>
        <p:nvPicPr>
          <p:cNvPr id="8" name="Picture 7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FF7551F0-FC81-0C80-7D73-18DB0E6914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71287" b="37497"/>
          <a:stretch>
            <a:fillRect/>
          </a:stretch>
        </p:blipFill>
        <p:spPr>
          <a:xfrm>
            <a:off x="10685629" y="3789521"/>
            <a:ext cx="4371765" cy="42577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523EEC-6FA1-8D61-E9C4-C04DD42274B6}"/>
              </a:ext>
            </a:extLst>
          </p:cNvPr>
          <p:cNvSpPr/>
          <p:nvPr/>
        </p:nvSpPr>
        <p:spPr>
          <a:xfrm>
            <a:off x="10568858" y="2327352"/>
            <a:ext cx="13065298" cy="202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  <a:spcBef>
                <a:spcPts val="400"/>
              </a:spcBef>
            </a:pPr>
            <a:r>
              <a:rPr lang="en-US" sz="3200" b="1" noProof="0" dirty="0">
                <a:effectLst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DARPA </a:t>
            </a:r>
            <a:r>
              <a:rPr lang="en-US" sz="3200" b="1" noProof="0" dirty="0" err="1">
                <a:effectLst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ReSource</a:t>
            </a:r>
            <a:r>
              <a:rPr lang="en-US" sz="3200" b="1" noProof="0" dirty="0">
                <a:effectLst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Program</a:t>
            </a: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r>
              <a:rPr lang="en-US" sz="3200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Impact: Provides the warfighter the ability to recycle and reuse otherwise wasted single-use materials</a:t>
            </a:r>
            <a:endParaRPr lang="en-US" sz="32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188D99-F239-8738-86D5-2ACA22EC4BF3}"/>
              </a:ext>
            </a:extLst>
          </p:cNvPr>
          <p:cNvSpPr/>
          <p:nvPr/>
        </p:nvSpPr>
        <p:spPr>
          <a:xfrm>
            <a:off x="11015646" y="11537787"/>
            <a:ext cx="11534807" cy="9888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1" algn="ctr">
              <a:lnSpc>
                <a:spcPct val="107000"/>
              </a:lnSpc>
              <a:spcBef>
                <a:spcPts val="400"/>
              </a:spcBef>
            </a:pPr>
            <a:r>
              <a:rPr lang="en-US" sz="2800" i="1" noProof="0" dirty="0">
                <a:effectLst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This technology is currently in the process of transitioning to DEVCOM CBC for Forward Deployed Biomanufacturing</a:t>
            </a:r>
            <a:endParaRPr lang="en-US" sz="28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329CE242-BD23-DC4A-5F86-31AA23FFA3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65" t="59628" r="31153" b="3925"/>
          <a:stretch>
            <a:fillRect/>
          </a:stretch>
        </p:blipFill>
        <p:spPr>
          <a:xfrm>
            <a:off x="14958021" y="3940273"/>
            <a:ext cx="9269170" cy="3956262"/>
          </a:xfrm>
          <a:prstGeom prst="rect">
            <a:avLst/>
          </a:prstGeom>
        </p:spPr>
      </p:pic>
      <p:pic>
        <p:nvPicPr>
          <p:cNvPr id="12" name="Picture 11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0AC5087D-EC3C-F4A4-8828-AB924CB509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436" t="9054" r="4002" b="45652"/>
          <a:stretch>
            <a:fillRect/>
          </a:stretch>
        </p:blipFill>
        <p:spPr>
          <a:xfrm>
            <a:off x="17527586" y="7610721"/>
            <a:ext cx="4191000" cy="39491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152EAC4-FB3F-4DFC-975A-5844BE725C12}"/>
              </a:ext>
            </a:extLst>
          </p:cNvPr>
          <p:cNvSpPr/>
          <p:nvPr/>
        </p:nvSpPr>
        <p:spPr>
          <a:xfrm>
            <a:off x="14981194" y="8155619"/>
            <a:ext cx="2766325" cy="585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53316152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20B855-8818-FB9A-A829-C1ABA0E28E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400" y="3215775"/>
            <a:ext cx="6400800" cy="796679"/>
          </a:xfrm>
        </p:spPr>
        <p:txBody>
          <a:bodyPr/>
          <a:lstStyle/>
          <a:p>
            <a:r>
              <a:rPr lang="en-US" b="1" dirty="0">
                <a:latin typeface="G.I. 400" pitchFamily="50" charset="0"/>
                <a:ea typeface="Calibri" panose="020F0502020204030204" pitchFamily="34" charset="0"/>
              </a:rPr>
              <a:t>Example: Indo-Pacific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66B7C-21E7-F621-B32C-AD8A44BC42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3000" y="238931"/>
            <a:ext cx="18389600" cy="1857155"/>
          </a:xfrm>
        </p:spPr>
        <p:txBody>
          <a:bodyPr/>
          <a:lstStyle/>
          <a:p>
            <a:r>
              <a:rPr lang="en-US" kern="1200" dirty="0">
                <a:latin typeface="Arial"/>
              </a:rPr>
              <a:t>Feedstock availability informs the biology</a:t>
            </a:r>
          </a:p>
          <a:p>
            <a:endParaRPr lang="en-US" dirty="0"/>
          </a:p>
        </p:txBody>
      </p:sp>
      <p:pic>
        <p:nvPicPr>
          <p:cNvPr id="7" name="Picture 6" descr="Table&#10;&#10;AI-generated content may be incorrect.">
            <a:extLst>
              <a:ext uri="{FF2B5EF4-FFF2-40B4-BE49-F238E27FC236}">
                <a16:creationId xmlns:a16="http://schemas.microsoft.com/office/drawing/2014/main" id="{0C72B89E-1E8F-F092-9FAC-5798A947D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01" y="6221656"/>
            <a:ext cx="11914699" cy="61610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097C4F-5D9E-F04D-4418-0632DCAB66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084" b="12493"/>
          <a:stretch>
            <a:fillRect/>
          </a:stretch>
        </p:blipFill>
        <p:spPr>
          <a:xfrm>
            <a:off x="7173659" y="1697745"/>
            <a:ext cx="9501663" cy="423107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8" descr="Table&#10;&#10;AI-generated content may be incorrect.">
            <a:extLst>
              <a:ext uri="{FF2B5EF4-FFF2-40B4-BE49-F238E27FC236}">
                <a16:creationId xmlns:a16="http://schemas.microsoft.com/office/drawing/2014/main" id="{5B3844F1-FA75-FAEF-9E67-A19834ABC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5400" y="6221656"/>
            <a:ext cx="10943564" cy="674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2913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F9CC2B-DAC4-F9AA-F080-8966B14F4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200" y="2096086"/>
            <a:ext cx="23418800" cy="1857156"/>
          </a:xfrm>
        </p:spPr>
        <p:txBody>
          <a:bodyPr/>
          <a:lstStyle/>
          <a:p>
            <a:r>
              <a:rPr lang="en-US" sz="4400" dirty="0">
                <a:latin typeface="G.I. 400" pitchFamily="50" charset="0"/>
                <a:ea typeface="Calibri" panose="020F0502020204030204" pitchFamily="34" charset="0"/>
              </a:rPr>
              <a:t>A tailored approached allows multiple products to be biomanufactured in austere environments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B859C-EF4F-CA37-9777-5BFD2ABA4E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7424400" cy="1857155"/>
          </a:xfrm>
        </p:spPr>
        <p:txBody>
          <a:bodyPr/>
          <a:lstStyle/>
          <a:p>
            <a:r>
              <a:rPr lang="en-US" kern="1200" dirty="0">
                <a:latin typeface="Arial"/>
              </a:rPr>
              <a:t>Biotechnology </a:t>
            </a:r>
            <a:r>
              <a:rPr lang="en-US" dirty="0">
                <a:latin typeface="Arial"/>
              </a:rPr>
              <a:t>provides flexibility</a:t>
            </a:r>
            <a:endParaRPr lang="en-US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Diagram&#10;&#10;AI-generated content may be incorrect.">
            <a:extLst>
              <a:ext uri="{FF2B5EF4-FFF2-40B4-BE49-F238E27FC236}">
                <a16:creationId xmlns:a16="http://schemas.microsoft.com/office/drawing/2014/main" id="{AC2364A0-3CD2-0196-F6B1-FEBDE374DB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08"/>
          <a:stretch>
            <a:fillRect/>
          </a:stretch>
        </p:blipFill>
        <p:spPr>
          <a:xfrm>
            <a:off x="0" y="4665802"/>
            <a:ext cx="24384000" cy="77888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5F99BD-85B6-7EB9-B822-6DE092605A9D}"/>
              </a:ext>
            </a:extLst>
          </p:cNvPr>
          <p:cNvSpPr/>
          <p:nvPr/>
        </p:nvSpPr>
        <p:spPr>
          <a:xfrm>
            <a:off x="254000" y="3953241"/>
            <a:ext cx="6025345" cy="652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hangingPunct="1">
              <a:lnSpc>
                <a:spcPct val="107000"/>
              </a:lnSpc>
              <a:spcBef>
                <a:spcPts val="400"/>
              </a:spcBef>
            </a:pPr>
            <a:r>
              <a:rPr lang="en-US" sz="3600" b="1" kern="1200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Example: Indo-Pacific</a:t>
            </a:r>
          </a:p>
        </p:txBody>
      </p:sp>
    </p:spTree>
    <p:extLst>
      <p:ext uri="{BB962C8B-B14F-4D97-AF65-F5344CB8AC3E}">
        <p14:creationId xmlns:p14="http://schemas.microsoft.com/office/powerpoint/2010/main" val="102470595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9EA22-B9AB-2B0B-8E89-B2EE1C33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21F69C-BC21-0C26-06A1-B0D6BE0CC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79921"/>
            <a:ext cx="22809200" cy="1025280"/>
          </a:xfrm>
        </p:spPr>
        <p:txBody>
          <a:bodyPr/>
          <a:lstStyle/>
          <a:p>
            <a:pPr lvl="1" algn="ctr">
              <a:lnSpc>
                <a:spcPct val="107000"/>
              </a:lnSpc>
              <a:spcBef>
                <a:spcPts val="400"/>
              </a:spcBef>
            </a:pPr>
            <a:r>
              <a:rPr lang="en-US" sz="3600" dirty="0">
                <a:latin typeface="G.I. 400" pitchFamily="50" charset="0"/>
                <a:ea typeface="Calibri" panose="020F0502020204030204" pitchFamily="34" charset="0"/>
              </a:rPr>
              <a:t>To manufacture a drone at the point of need, what biotechnology can contribute to the process?</a:t>
            </a:r>
            <a:endParaRPr lang="en-US" sz="3600" b="1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9861E-E604-5AEE-0965-2A2C5D00D6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4600" y="238931"/>
            <a:ext cx="18211800" cy="1857155"/>
          </a:xfrm>
        </p:spPr>
        <p:txBody>
          <a:bodyPr/>
          <a:lstStyle/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kern="1200" dirty="0">
                <a:latin typeface="Arial"/>
              </a:rPr>
              <a:t>Utilization of Biotechnologies to Manufacture </a:t>
            </a:r>
            <a:r>
              <a:rPr lang="en-US" dirty="0">
                <a:latin typeface="Arial"/>
              </a:rPr>
              <a:t>D</a:t>
            </a:r>
            <a:r>
              <a:rPr lang="en-US" kern="1200" dirty="0">
                <a:latin typeface="Arial"/>
              </a:rPr>
              <a:t>rones at Point of Need</a:t>
            </a:r>
          </a:p>
          <a:p>
            <a:endParaRPr lang="en-US" dirty="0"/>
          </a:p>
        </p:txBody>
      </p:sp>
      <p:pic>
        <p:nvPicPr>
          <p:cNvPr id="4" name="Picture 3" descr="Diagram&#10;&#10;AI-generated content may be incorrect.">
            <a:extLst>
              <a:ext uri="{FF2B5EF4-FFF2-40B4-BE49-F238E27FC236}">
                <a16:creationId xmlns:a16="http://schemas.microsoft.com/office/drawing/2014/main" id="{A5C6ADE5-A457-734D-6CA6-B316D0BAE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889036"/>
            <a:ext cx="22024340" cy="8848546"/>
          </a:xfrm>
          <a:prstGeom prst="rect">
            <a:avLst/>
          </a:prstGeom>
        </p:spPr>
      </p:pic>
      <p:pic>
        <p:nvPicPr>
          <p:cNvPr id="5" name="Picture 4" descr="A picture containing text, map, linedrawing&#10;&#10;AI-generated content may be incorrect.">
            <a:extLst>
              <a:ext uri="{FF2B5EF4-FFF2-40B4-BE49-F238E27FC236}">
                <a16:creationId xmlns:a16="http://schemas.microsoft.com/office/drawing/2014/main" id="{762C0A5F-34CA-7B32-323F-A44C446977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2780" y="3976518"/>
            <a:ext cx="9012160" cy="6448764"/>
          </a:xfrm>
          <a:prstGeom prst="rect">
            <a:avLst/>
          </a:prstGeom>
        </p:spPr>
      </p:pic>
      <p:pic>
        <p:nvPicPr>
          <p:cNvPr id="6" name="Picture 5" descr="Diagram&#10;&#10;AI-generated content may be incorrect.">
            <a:extLst>
              <a:ext uri="{FF2B5EF4-FFF2-40B4-BE49-F238E27FC236}">
                <a16:creationId xmlns:a16="http://schemas.microsoft.com/office/drawing/2014/main" id="{B5C2CF5A-5085-F2EB-A7F3-E6EEEAC528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557" t="28707" r="54366" b="65022"/>
          <a:stretch>
            <a:fillRect/>
          </a:stretch>
        </p:blipFill>
        <p:spPr>
          <a:xfrm>
            <a:off x="13635889" y="6858000"/>
            <a:ext cx="146304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4708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33BA9F-AA84-7424-822B-23B55417A3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479920"/>
            <a:ext cx="22707600" cy="10004425"/>
          </a:xfrm>
        </p:spPr>
        <p:txBody>
          <a:bodyPr/>
          <a:lstStyle/>
          <a:p>
            <a:pPr algn="ctr"/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Combination of biomanufacturing and other advanced manufacturing technologies provide abilities to construct and assemble technology in the field.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28276-A44E-6384-7853-8DAE2F4233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6436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Case Study: Drone Production at Point of Need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67659B-9851-664D-3395-10701C9EF706}"/>
              </a:ext>
            </a:extLst>
          </p:cNvPr>
          <p:cNvGrpSpPr/>
          <p:nvPr/>
        </p:nvGrpSpPr>
        <p:grpSpPr>
          <a:xfrm>
            <a:off x="490860" y="3752842"/>
            <a:ext cx="22902540" cy="8434069"/>
            <a:chOff x="-160102" y="1578063"/>
            <a:chExt cx="12093154" cy="4342715"/>
          </a:xfrm>
        </p:grpSpPr>
        <p:pic>
          <p:nvPicPr>
            <p:cNvPr id="20" name="Picture 19" descr="A picture containing text, map, linedrawing&#10;&#10;AI-generated content may be incorrect.">
              <a:extLst>
                <a:ext uri="{FF2B5EF4-FFF2-40B4-BE49-F238E27FC236}">
                  <a16:creationId xmlns:a16="http://schemas.microsoft.com/office/drawing/2014/main" id="{DB06DD11-D148-2C14-313A-C432C3E6A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4655" y="2198118"/>
              <a:ext cx="5042522" cy="3700011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903CCC4-A79D-1800-0362-73DE16642D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97641" y="3958814"/>
              <a:ext cx="2938905" cy="368893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E85164C-C2E0-8911-BF23-DA9223A0CED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52743" y="4867415"/>
              <a:ext cx="2713406" cy="13321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2E732E0-7E8D-0C8D-0A95-A15A9A2112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63018" y="2922514"/>
              <a:ext cx="757192" cy="87386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AED18D-76AE-420A-4684-0E7449D082D2}"/>
                </a:ext>
              </a:extLst>
            </p:cNvPr>
            <p:cNvSpPr txBox="1"/>
            <p:nvPr/>
          </p:nvSpPr>
          <p:spPr>
            <a:xfrm>
              <a:off x="-160102" y="5211898"/>
              <a:ext cx="5905500" cy="708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45720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Items in Gold = Biomanufactured</a:t>
              </a:r>
            </a:p>
            <a:p>
              <a:pPr marL="45720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5D5D7">
                      <a:lumMod val="75000"/>
                    </a:srgbClr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Items in Light Grey = Biomanufacturing byproduct</a:t>
              </a:r>
            </a:p>
            <a:p>
              <a:pPr marL="45720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D5D5D7">
                      <a:lumMod val="50000"/>
                    </a:srgbClr>
                  </a:solidFill>
                  <a:effectLst/>
                  <a:uLnTx/>
                  <a:uFillTx/>
                  <a:latin typeface="G.I. 400" pitchFamily="50" charset="0"/>
                  <a:ea typeface="Calibri" panose="020F0502020204030204" pitchFamily="34" charset="0"/>
                  <a:cs typeface="Arial" panose="020B0604020202020204" pitchFamily="34" charset="0"/>
                </a:rPr>
                <a:t>Items in Dark Grey = Repurposed operational waste</a:t>
              </a:r>
            </a:p>
            <a:p>
              <a:pPr marL="457200" marR="0" lvl="1" indent="0" algn="l" defTabSz="457200" eaLnBrk="1" fontAlgn="auto" latinLnBrk="0" hangingPunct="1">
                <a:lnSpc>
                  <a:spcPct val="107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82880" marR="0" lvl="0" indent="-182880" algn="l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 typeface="Arial"/>
                <a:buChar char="▪"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EEC66E-55E5-C7E9-64B9-ACE2701904F9}"/>
                </a:ext>
              </a:extLst>
            </p:cNvPr>
            <p:cNvSpPr txBox="1"/>
            <p:nvPr/>
          </p:nvSpPr>
          <p:spPr>
            <a:xfrm>
              <a:off x="10000453" y="4368479"/>
              <a:ext cx="1371600" cy="1329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Fuel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Arial"/>
                </a:rPr>
                <a:t>Diesel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Arial"/>
                </a:rPr>
                <a:t>Ethanol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D5D5D7">
                      <a:lumMod val="75000"/>
                    </a:srgbClr>
                  </a:solidFill>
                  <a:effectLst/>
                  <a:uLnTx/>
                  <a:uFillTx/>
                  <a:latin typeface="Arial"/>
                </a:rPr>
                <a:t>Hydrogen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F9B14D-D8AE-102F-8B28-5637AC3668EC}"/>
                </a:ext>
              </a:extLst>
            </p:cNvPr>
            <p:cNvSpPr txBox="1"/>
            <p:nvPr/>
          </p:nvSpPr>
          <p:spPr>
            <a:xfrm>
              <a:off x="478217" y="4344018"/>
              <a:ext cx="2438848" cy="65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Body and fasteners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Arial"/>
                </a:rPr>
                <a:t>Nylon-5,10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E7758C-050C-DDB7-9C50-CE330AB39857}"/>
                </a:ext>
              </a:extLst>
            </p:cNvPr>
            <p:cNvSpPr txBox="1"/>
            <p:nvPr/>
          </p:nvSpPr>
          <p:spPr>
            <a:xfrm>
              <a:off x="432634" y="2549079"/>
              <a:ext cx="2938905" cy="65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Blades</a:t>
              </a:r>
            </a:p>
            <a:p>
              <a:pPr marL="0" marR="0" lvl="0" indent="0" algn="l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D5D5D7">
                      <a:lumMod val="50000"/>
                    </a:srgbClr>
                  </a:solidFill>
                  <a:effectLst/>
                  <a:uLnTx/>
                  <a:uFillTx/>
                  <a:latin typeface="Arial"/>
                </a:rPr>
                <a:t>Glass-filled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</a:rPr>
                <a:t> 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Arial"/>
                </a:rPr>
                <a:t>Nylon-5,10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D068D08-E219-4AC8-E758-E37CE3532ED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15225" y="5000625"/>
              <a:ext cx="2377685" cy="156869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4C0D48-0FD9-D143-87F0-070440F5709F}"/>
                </a:ext>
              </a:extLst>
            </p:cNvPr>
            <p:cNvSpPr txBox="1"/>
            <p:nvPr/>
          </p:nvSpPr>
          <p:spPr>
            <a:xfrm>
              <a:off x="8530337" y="2132576"/>
              <a:ext cx="3402715" cy="65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Fixtures and Housings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EEC100"/>
                  </a:solidFill>
                  <a:effectLst/>
                  <a:uLnTx/>
                  <a:uFillTx/>
                  <a:latin typeface="Arial"/>
                </a:rPr>
                <a:t>Polyethylene Furfural (PEF)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7746E18-C888-640A-C9AB-58D7AC9D9DD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7765" y="2975326"/>
              <a:ext cx="2725145" cy="1711169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831D1EB-C8D0-E647-D158-9C1D39D7B8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2225" y="2342204"/>
              <a:ext cx="2448238" cy="317777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9B980DA-5070-1AD8-BE00-6A56887C9FAB}"/>
                </a:ext>
              </a:extLst>
            </p:cNvPr>
            <p:cNvSpPr txBox="1"/>
            <p:nvPr/>
          </p:nvSpPr>
          <p:spPr>
            <a:xfrm>
              <a:off x="4346463" y="1578063"/>
              <a:ext cx="2938905" cy="6555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sng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</a:rPr>
                <a:t>Lubricant</a:t>
              </a:r>
            </a:p>
            <a:p>
              <a:pPr marL="0" marR="0" lvl="0" indent="0" defTabSz="457200" eaLnBrk="1" fontAlgn="auto" latinLnBrk="0" hangingPunct="1">
                <a:lnSpc>
                  <a:spcPct val="95000"/>
                </a:lnSpc>
                <a:spcBef>
                  <a:spcPts val="10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F00"/>
                  </a:solidFill>
                  <a:effectLst/>
                  <a:uLnTx/>
                  <a:uFillTx/>
                  <a:latin typeface="Arial"/>
                </a:rPr>
                <a:t>High oleic acid oils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B11B1C8-1C8C-5D10-4430-69790DC583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15311" y="2292285"/>
              <a:ext cx="512341" cy="527130"/>
            </a:xfrm>
            <a:prstGeom prst="line">
              <a:avLst/>
            </a:prstGeom>
            <a:noFill/>
            <a:ln w="12700" cap="flat" cmpd="sng" algn="ctr">
              <a:solidFill>
                <a:srgbClr val="221F20"/>
              </a:solidFill>
              <a:prstDash val="solid"/>
              <a:miter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52960617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E9F1AE-2AE5-D7A1-E636-FE35DD3F12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540121"/>
            <a:ext cx="19594513" cy="1431680"/>
          </a:xfrm>
        </p:spPr>
        <p:txBody>
          <a:bodyPr/>
          <a:lstStyle/>
          <a:p>
            <a:pPr algn="ctr"/>
            <a:r>
              <a:rPr lang="en-US" sz="4000" b="1" dirty="0">
                <a:latin typeface="G.I. 400" pitchFamily="50" charset="0"/>
                <a:ea typeface="Calibri" panose="020F0502020204030204" pitchFamily="34" charset="0"/>
              </a:rPr>
              <a:t>M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obile </a:t>
            </a:r>
            <a:r>
              <a:rPr lang="en-US" sz="4000" b="1" dirty="0">
                <a:latin typeface="G.I. 400" pitchFamily="50" charset="0"/>
                <a:ea typeface="Calibri" panose="020F0502020204030204" pitchFamily="34" charset="0"/>
              </a:rPr>
              <a:t>I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ntegrated </a:t>
            </a:r>
            <a:r>
              <a:rPr lang="en-US" sz="4000" b="1" dirty="0">
                <a:latin typeface="G.I. 400" pitchFamily="50" charset="0"/>
                <a:ea typeface="Calibri" panose="020F0502020204030204" pitchFamily="34" charset="0"/>
              </a:rPr>
              <a:t>E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nergy </a:t>
            </a:r>
            <a:r>
              <a:rPr lang="en-US" sz="4000" b="1" dirty="0">
                <a:latin typeface="G.I. 400" pitchFamily="50" charset="0"/>
                <a:ea typeface="Calibri" panose="020F0502020204030204" pitchFamily="34" charset="0"/>
              </a:rPr>
              <a:t>R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esearch </a:t>
            </a:r>
            <a:r>
              <a:rPr lang="en-US" sz="4000" b="1" dirty="0">
                <a:latin typeface="G.I. 400" pitchFamily="50" charset="0"/>
                <a:ea typeface="Calibri" panose="020F0502020204030204" pitchFamily="34" charset="0"/>
              </a:rPr>
              <a:t>A</a:t>
            </a:r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pparatus</a:t>
            </a:r>
          </a:p>
          <a:p>
            <a:pPr algn="ctr"/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Impact: Produce energy dense fuels and chemicals anywhere, anytime</a:t>
            </a:r>
            <a:endParaRPr lang="en-US" sz="4000" dirty="0">
              <a:latin typeface="G.I. 400" pitchFamily="50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2CC05-E838-254A-0490-F8369D6CC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3600" y="238931"/>
            <a:ext cx="18592800" cy="1857155"/>
          </a:xfrm>
        </p:spPr>
        <p:txBody>
          <a:bodyPr/>
          <a:lstStyle/>
          <a:p>
            <a:r>
              <a:rPr lang="en-US" kern="1200" dirty="0">
                <a:latin typeface="Arial"/>
              </a:rPr>
              <a:t>National Laboratory of the Rockies MIERA</a:t>
            </a:r>
            <a:endParaRPr lang="en-US" dirty="0"/>
          </a:p>
        </p:txBody>
      </p:sp>
      <p:pic>
        <p:nvPicPr>
          <p:cNvPr id="4" name="Picture 3" descr="Graphical user interface&#10;&#10;AI-generated content may be incorrect.">
            <a:extLst>
              <a:ext uri="{FF2B5EF4-FFF2-40B4-BE49-F238E27FC236}">
                <a16:creationId xmlns:a16="http://schemas.microsoft.com/office/drawing/2014/main" id="{DDBC274D-5614-1626-C76B-BAA732483F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3180" y="3324111"/>
            <a:ext cx="16280820" cy="455385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DAEC7BF-5400-BB3B-CA29-3D3BCC533DFB}"/>
              </a:ext>
            </a:extLst>
          </p:cNvPr>
          <p:cNvGrpSpPr/>
          <p:nvPr/>
        </p:nvGrpSpPr>
        <p:grpSpPr>
          <a:xfrm>
            <a:off x="628652" y="3882807"/>
            <a:ext cx="8083548" cy="7718090"/>
            <a:chOff x="66638" y="2943204"/>
            <a:chExt cx="3605485" cy="382665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F047D61-4F39-69BE-1E68-B7ECE497F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508" y="3497308"/>
              <a:ext cx="3476709" cy="3272551"/>
            </a:xfrm>
            <a:prstGeom prst="rect">
              <a:avLst/>
            </a:prstGeom>
            <a:noFill/>
            <a:ln w="38100">
              <a:solidFill>
                <a:srgbClr val="000000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A14928-A69E-CE9F-D1C6-1EA5DEF3C0B4}"/>
                </a:ext>
              </a:extLst>
            </p:cNvPr>
            <p:cNvSpPr txBox="1"/>
            <p:nvPr/>
          </p:nvSpPr>
          <p:spPr>
            <a:xfrm>
              <a:off x="1203577" y="6349558"/>
              <a:ext cx="1281513" cy="2594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2800" b="1" dirty="0">
                  <a:solidFill>
                    <a:srgbClr val="333333"/>
                  </a:solidFill>
                  <a:latin typeface="Calibri"/>
                  <a:cs typeface="Arial"/>
                </a:rPr>
                <a:t>Electrolyzer stack</a:t>
              </a:r>
              <a:endParaRPr lang="en-US" sz="1600" b="1" dirty="0">
                <a:solidFill>
                  <a:srgbClr val="333333"/>
                </a:solidFill>
                <a:latin typeface="Calibri"/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9EB1BD4-54F8-A84F-1BF0-7FEFB0C84B4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62126" y="5777110"/>
              <a:ext cx="67861" cy="57244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CECA71-0B57-2F68-7B38-DCCD48920A6C}"/>
                </a:ext>
              </a:extLst>
            </p:cNvPr>
            <p:cNvSpPr txBox="1"/>
            <p:nvPr/>
          </p:nvSpPr>
          <p:spPr>
            <a:xfrm>
              <a:off x="84994" y="6285819"/>
              <a:ext cx="1289780" cy="4730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2800" b="1" dirty="0">
                  <a:solidFill>
                    <a:srgbClr val="333333"/>
                  </a:solidFill>
                  <a:latin typeface="Calibri"/>
                  <a:cs typeface="Arial"/>
                </a:rPr>
                <a:t>Pressurized Gas Bioreactor</a:t>
              </a:r>
              <a:endParaRPr lang="en-US" sz="1600" b="1" baseline="-25000" dirty="0">
                <a:solidFill>
                  <a:srgbClr val="333333"/>
                </a:solidFill>
                <a:latin typeface="Calibri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79E8608-5DE6-74AD-8F36-D9DAFAD6BF9C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V="1">
              <a:off x="729884" y="5410200"/>
              <a:ext cx="828304" cy="87561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61C1B8-D5EA-ADFC-0BAD-42061FD7D231}"/>
                </a:ext>
              </a:extLst>
            </p:cNvPr>
            <p:cNvSpPr txBox="1"/>
            <p:nvPr/>
          </p:nvSpPr>
          <p:spPr>
            <a:xfrm>
              <a:off x="2819679" y="3930574"/>
              <a:ext cx="852444" cy="4730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2800" b="1" dirty="0">
                  <a:solidFill>
                    <a:srgbClr val="333333"/>
                  </a:solidFill>
                  <a:latin typeface="Calibri"/>
                  <a:cs typeface="Arial"/>
                </a:rPr>
                <a:t>Thermal System</a:t>
              </a:r>
              <a:endParaRPr lang="en-US" sz="1600" b="1" dirty="0">
                <a:solidFill>
                  <a:srgbClr val="333333"/>
                </a:solidFill>
                <a:latin typeface="Calibri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6ADD865-F3C3-80F3-5E68-A1E7A876812A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2419351" y="4403623"/>
              <a:ext cx="826550" cy="520395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6D1608-AD1B-FEE5-6D5B-774C9696373B}"/>
                </a:ext>
              </a:extLst>
            </p:cNvPr>
            <p:cNvSpPr txBox="1"/>
            <p:nvPr/>
          </p:nvSpPr>
          <p:spPr>
            <a:xfrm>
              <a:off x="1870526" y="3631857"/>
              <a:ext cx="1077399" cy="2594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2800" b="1" dirty="0">
                  <a:solidFill>
                    <a:srgbClr val="333333"/>
                  </a:solidFill>
                  <a:latin typeface="Calibri"/>
                  <a:cs typeface="Arial"/>
                </a:rPr>
                <a:t>Nutrient Feed</a:t>
              </a:r>
              <a:endParaRPr lang="en-US" sz="1600" b="1" dirty="0">
                <a:solidFill>
                  <a:srgbClr val="333333"/>
                </a:solidFill>
                <a:latin typeface="Calibri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922B715-7033-26F0-AFA7-6975F8A5C793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2108281" y="3891271"/>
              <a:ext cx="300945" cy="142583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B982EB-653A-FB57-0A2E-E0F5913E58E1}"/>
                </a:ext>
              </a:extLst>
            </p:cNvPr>
            <p:cNvSpPr txBox="1"/>
            <p:nvPr/>
          </p:nvSpPr>
          <p:spPr>
            <a:xfrm>
              <a:off x="807351" y="3913576"/>
              <a:ext cx="925555" cy="65616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4000" b="1" dirty="0">
                  <a:solidFill>
                    <a:srgbClr val="0079C1">
                      <a:lumMod val="50000"/>
                    </a:srgbClr>
                  </a:solidFill>
                  <a:latin typeface="Calibri"/>
                  <a:cs typeface="Arial"/>
                </a:rPr>
                <a:t>Control </a:t>
              </a:r>
            </a:p>
            <a:p>
              <a:pPr algn="ctr" defTabSz="609585"/>
              <a:r>
                <a:rPr lang="en-US" sz="4000" b="1" dirty="0">
                  <a:solidFill>
                    <a:srgbClr val="0079C1">
                      <a:lumMod val="50000"/>
                    </a:srgbClr>
                  </a:solidFill>
                  <a:latin typeface="Calibri"/>
                  <a:cs typeface="Arial"/>
                </a:rPr>
                <a:t>Room</a:t>
              </a:r>
              <a:endParaRPr lang="en-US" sz="3200" b="1" dirty="0">
                <a:solidFill>
                  <a:srgbClr val="0079C1">
                    <a:lumMod val="50000"/>
                  </a:srgbClr>
                </a:solidFill>
                <a:latin typeface="Calibri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E44067-5A96-8F62-3B33-5895BFDAFDA8}"/>
                </a:ext>
              </a:extLst>
            </p:cNvPr>
            <p:cNvSpPr txBox="1"/>
            <p:nvPr/>
          </p:nvSpPr>
          <p:spPr>
            <a:xfrm>
              <a:off x="66638" y="2943204"/>
              <a:ext cx="1077399" cy="4730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609585"/>
              <a:r>
                <a:rPr lang="en-US" sz="2800" b="1" dirty="0">
                  <a:solidFill>
                    <a:srgbClr val="333333"/>
                  </a:solidFill>
                  <a:latin typeface="Calibri"/>
                  <a:cs typeface="Arial"/>
                </a:rPr>
                <a:t>Air Source Heat Pump</a:t>
              </a:r>
              <a:endParaRPr lang="en-US" sz="1600" b="1" dirty="0">
                <a:solidFill>
                  <a:srgbClr val="333333"/>
                </a:solidFill>
                <a:latin typeface="Calibri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8D8D58B-EC62-E775-38A9-035C57E31B8B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605338" y="3416253"/>
              <a:ext cx="75327" cy="55860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918AE8A-DBE4-6A61-77A2-89560341C284}"/>
              </a:ext>
            </a:extLst>
          </p:cNvPr>
          <p:cNvSpPr txBox="1"/>
          <p:nvPr/>
        </p:nvSpPr>
        <p:spPr>
          <a:xfrm>
            <a:off x="9133360" y="7877967"/>
            <a:ext cx="1525064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3834" indent="-243834" algn="l" defTabSz="609585"/>
            <a:r>
              <a:rPr lang="en-US" sz="3200" b="1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Description:  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MIERA is a fully integrated </a:t>
            </a:r>
            <a:r>
              <a:rPr lang="en-US" altLang="en-US" sz="3200" b="1" dirty="0">
                <a:latin typeface="G.I. 400" pitchFamily="50" charset="0"/>
              </a:rPr>
              <a:t>mobile RD&amp;D platform 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enabling</a:t>
            </a:r>
            <a:r>
              <a:rPr lang="en-US" altLang="en-US" sz="3200" dirty="0">
                <a:latin typeface="G.I. 400" pitchFamily="50" charset="0"/>
              </a:rPr>
              <a:t> faster research in the field to reduce risk and the cost of biocatalytic conversion of CO</a:t>
            </a:r>
            <a:r>
              <a:rPr lang="en-US" altLang="en-US" sz="3200" baseline="-25000" dirty="0">
                <a:latin typeface="G.I. 400" pitchFamily="50" charset="0"/>
              </a:rPr>
              <a:t>2</a:t>
            </a:r>
            <a:r>
              <a:rPr lang="en-US" altLang="en-US" sz="3200" dirty="0">
                <a:latin typeface="G.I. 400" pitchFamily="50" charset="0"/>
              </a:rPr>
              <a:t> and H</a:t>
            </a:r>
            <a:r>
              <a:rPr lang="en-US" altLang="en-US" sz="3200" baseline="-25000" dirty="0">
                <a:latin typeface="G.I. 400" pitchFamily="50" charset="0"/>
              </a:rPr>
              <a:t>2</a:t>
            </a:r>
            <a:r>
              <a:rPr lang="en-US" altLang="en-US" sz="3200" dirty="0">
                <a:latin typeface="G.I. 400" pitchFamily="50" charset="0"/>
              </a:rPr>
              <a:t> to fuels &amp; chemicals.</a:t>
            </a:r>
          </a:p>
          <a:p>
            <a:pPr marL="243834" indent="-243834" algn="l" defTabSz="609585"/>
            <a:endParaRPr lang="en-US" sz="3200" dirty="0">
              <a:latin typeface="G.I. 400" pitchFamily="50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43834" indent="-243834" algn="l" defTabSz="609585"/>
            <a:r>
              <a:rPr lang="en-US" sz="3200" b="1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Today, 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MIERA includes solar PV, water production, grid connection, H</a:t>
            </a:r>
            <a:r>
              <a:rPr lang="en-US" altLang="en-US" sz="3200" baseline="-25000" dirty="0">
                <a:latin typeface="G.I. 400" pitchFamily="50" charset="0"/>
              </a:rPr>
              <a:t>2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 production, and biocatalytic upgrading of CO</a:t>
            </a:r>
            <a:r>
              <a:rPr lang="en-US" sz="3200" baseline="-250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2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 to produce CH</a:t>
            </a:r>
            <a:r>
              <a:rPr lang="en-US" sz="3200" baseline="-250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4 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anywhere and at anytime.  </a:t>
            </a:r>
            <a:r>
              <a:rPr lang="en-US" sz="3200" b="1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Next steps, </a:t>
            </a:r>
            <a:r>
              <a:rPr lang="en-US" sz="3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increase onsite electricity production and battery storage to enable standalone operation without utility grid connection.</a:t>
            </a:r>
          </a:p>
        </p:txBody>
      </p:sp>
    </p:spTree>
    <p:extLst>
      <p:ext uri="{BB962C8B-B14F-4D97-AF65-F5344CB8AC3E}">
        <p14:creationId xmlns:p14="http://schemas.microsoft.com/office/powerpoint/2010/main" val="255585385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4201" y="238931"/>
            <a:ext cx="18818224" cy="1857155"/>
          </a:xfrm>
        </p:spPr>
        <p:txBody>
          <a:bodyPr/>
          <a:lstStyle/>
          <a:p>
            <a:r>
              <a:rPr lang="en-US" dirty="0"/>
              <a:t>The Ability to Sustain Operations in Isolated Environments Will Be a Deciding Factor in Future Conflicts</a:t>
            </a:r>
            <a:br>
              <a:rPr lang="en-US" dirty="0"/>
            </a:b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4493B6-5AB5-EBAC-549A-B558C80F9C17}"/>
              </a:ext>
            </a:extLst>
          </p:cNvPr>
          <p:cNvSpPr txBox="1">
            <a:spLocks/>
          </p:cNvSpPr>
          <p:nvPr/>
        </p:nvSpPr>
        <p:spPr>
          <a:xfrm>
            <a:off x="0" y="10912327"/>
            <a:ext cx="24384000" cy="950810"/>
          </a:xfrm>
          <a:prstGeom prst="rect">
            <a:avLst/>
          </a:prstGeom>
          <a:solidFill>
            <a:srgbClr val="D5D5D7">
              <a:lumMod val="90000"/>
            </a:srgbClr>
          </a:solidFill>
        </p:spPr>
        <p:txBody>
          <a:bodyPr vert="horz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.I. 750" pitchFamily="50" charset="0"/>
                <a:ea typeface="+mj-ea"/>
                <a:cs typeface="+mj-cs"/>
              </a:rPr>
              <a:t>The U.S. is falling behind in pivotal areas of emerging technologies compared to our adversaries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.I. 750" pitchFamily="50" charset="0"/>
                <a:ea typeface="+mj-ea"/>
                <a:cs typeface="+mj-cs"/>
              </a:rPr>
              <a:t>1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.I. 750" pitchFamily="50" charset="0"/>
              <a:ea typeface="+mj-ea"/>
              <a:cs typeface="+mj-cs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CF4B3F48-5ACE-2887-6894-922CE0BF5025}"/>
              </a:ext>
            </a:extLst>
          </p:cNvPr>
          <p:cNvSpPr txBox="1"/>
          <p:nvPr/>
        </p:nvSpPr>
        <p:spPr>
          <a:xfrm>
            <a:off x="0" y="12042254"/>
            <a:ext cx="2438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spcAft>
                <a:spcPts val="800"/>
              </a:spcAft>
              <a:buNone/>
            </a:pPr>
            <a:r>
              <a:rPr lang="en-US" sz="20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Security Commission on Emerging Biotechnology. (2025, April). </a:t>
            </a: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Charting the future of biotechnology: Final report of the National Security Commission on Emerging Biotechnology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https://www.biotech.senate.gov/wp-content/uploads/2025/04/NSCEB-Full-Report-%E2%80%93-Digital-%E2%80%934.28.pdf </a:t>
            </a:r>
            <a:endParaRPr lang="en-US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A picture containing snow, outdoor, nature, mountain&#10;&#10;AI-generated content may be incorrect.">
            <a:extLst>
              <a:ext uri="{FF2B5EF4-FFF2-40B4-BE49-F238E27FC236}">
                <a16:creationId xmlns:a16="http://schemas.microsoft.com/office/drawing/2014/main" id="{DFA78325-D312-6B75-57F8-A76D4DDCBE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7"/>
          <a:stretch/>
        </p:blipFill>
        <p:spPr>
          <a:xfrm>
            <a:off x="0" y="4249000"/>
            <a:ext cx="6016963" cy="5649446"/>
          </a:xfrm>
          <a:prstGeom prst="rect">
            <a:avLst/>
          </a:prstGeom>
        </p:spPr>
      </p:pic>
      <p:pic>
        <p:nvPicPr>
          <p:cNvPr id="17" name="Picture 16" descr="A picture containing text, grass, nature, shore&#10;&#10;AI-generated content may be incorrect.">
            <a:extLst>
              <a:ext uri="{FF2B5EF4-FFF2-40B4-BE49-F238E27FC236}">
                <a16:creationId xmlns:a16="http://schemas.microsoft.com/office/drawing/2014/main" id="{47E1C6B2-E199-163D-9273-19BCB73E21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9"/>
          <a:stretch/>
        </p:blipFill>
        <p:spPr>
          <a:xfrm>
            <a:off x="5391654" y="4249000"/>
            <a:ext cx="5993533" cy="5649445"/>
          </a:xfrm>
          <a:prstGeom prst="rect">
            <a:avLst/>
          </a:prstGeom>
        </p:spPr>
      </p:pic>
      <p:pic>
        <p:nvPicPr>
          <p:cNvPr id="19" name="Picture 18" descr="A picture containing text, nature, valley, canyon&#10;&#10;AI-generated content may be incorrect.">
            <a:extLst>
              <a:ext uri="{FF2B5EF4-FFF2-40B4-BE49-F238E27FC236}">
                <a16:creationId xmlns:a16="http://schemas.microsoft.com/office/drawing/2014/main" id="{E7217415-4882-A08B-92F2-B61784B225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479" r="600"/>
          <a:stretch/>
        </p:blipFill>
        <p:spPr>
          <a:xfrm>
            <a:off x="11204062" y="4249000"/>
            <a:ext cx="8198362" cy="5681468"/>
          </a:xfrm>
          <a:prstGeom prst="rect">
            <a:avLst/>
          </a:prstGeom>
        </p:spPr>
      </p:pic>
      <p:pic>
        <p:nvPicPr>
          <p:cNvPr id="18" name="Picture 17" descr="A picture containing outdoor, people, shore, sandy&#10;&#10;AI-generated content may be incorrect.">
            <a:extLst>
              <a:ext uri="{FF2B5EF4-FFF2-40B4-BE49-F238E27FC236}">
                <a16:creationId xmlns:a16="http://schemas.microsoft.com/office/drawing/2014/main" id="{45C8F578-7F06-C391-92A5-CF9AEB43FC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" t="31855" r="3898" b="1954"/>
          <a:stretch/>
        </p:blipFill>
        <p:spPr>
          <a:xfrm>
            <a:off x="18332932" y="4249000"/>
            <a:ext cx="6051068" cy="56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857DB1-D4A4-14EE-87B7-2C4CABE066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600" y="1855787"/>
            <a:ext cx="24042640" cy="1624013"/>
          </a:xfrm>
        </p:spPr>
        <p:txBody>
          <a:bodyPr/>
          <a:lstStyle/>
          <a:p>
            <a:pPr algn="ctr"/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Impact: Design, prototype and build custom solutions for urgent operational needs at point of execution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27C7A-A477-7C02-D2C1-41EF07C567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238931"/>
            <a:ext cx="18592800" cy="1857155"/>
          </a:xfrm>
        </p:spPr>
        <p:txBody>
          <a:bodyPr/>
          <a:lstStyle/>
          <a:p>
            <a:r>
              <a:rPr lang="en-US" kern="1200" dirty="0">
                <a:latin typeface="Arial"/>
              </a:rPr>
              <a:t>DEVCOM CBC Expeditionary Lab (</a:t>
            </a:r>
            <a:r>
              <a:rPr lang="en-US" kern="1200" dirty="0" err="1">
                <a:latin typeface="Arial"/>
              </a:rPr>
              <a:t>ExLab</a:t>
            </a:r>
            <a:r>
              <a:rPr lang="en-US" kern="1200" dirty="0">
                <a:latin typeface="Arial"/>
              </a:rPr>
              <a:t>)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D08881-1829-1422-0CB3-83D7934A245D}"/>
              </a:ext>
            </a:extLst>
          </p:cNvPr>
          <p:cNvSpPr txBox="1"/>
          <p:nvPr/>
        </p:nvSpPr>
        <p:spPr>
          <a:xfrm>
            <a:off x="740396" y="3751487"/>
            <a:ext cx="68072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609585" hangingPunct="1"/>
            <a:r>
              <a:rPr lang="en-US" sz="3600" kern="1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The </a:t>
            </a:r>
            <a:r>
              <a:rPr lang="en-US" sz="3600" kern="1200" dirty="0" err="1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ExLab</a:t>
            </a:r>
            <a:r>
              <a:rPr lang="en-US" sz="3600" kern="1200" dirty="0">
                <a:latin typeface="G.I. 400" pitchFamily="50" charset="0"/>
                <a:ea typeface="Times New Roman" panose="02020603050405020304" pitchFamily="18" charset="0"/>
                <a:cs typeface="Aptos" panose="020B0004020202020204" pitchFamily="34" charset="0"/>
              </a:rPr>
              <a:t> is </a:t>
            </a:r>
            <a:r>
              <a:rPr lang="en-US" sz="3600" kern="1200" dirty="0">
                <a:latin typeface="G.I. 400" pitchFamily="50" charset="0"/>
              </a:rPr>
              <a:t>a custom 20-foot container containing prototyping capabilities like a Stratasys F370 3D printer, a small Computer Numerical Control (CNC) machine, a welding station, an industrial sewing machine, a 3D Scanner, and two fully equipped tool carts. </a:t>
            </a:r>
          </a:p>
          <a:p>
            <a:pPr marL="243834" indent="-243834" algn="l" defTabSz="609585" hangingPunct="1"/>
            <a:endParaRPr lang="en-US" sz="1600" kern="1200" dirty="0">
              <a:latin typeface="G.I. 4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944E3A-3D7C-4BCD-B6A9-904A47F42DB7}"/>
              </a:ext>
            </a:extLst>
          </p:cNvPr>
          <p:cNvSpPr txBox="1"/>
          <p:nvPr/>
        </p:nvSpPr>
        <p:spPr>
          <a:xfrm>
            <a:off x="740396" y="9413295"/>
            <a:ext cx="5994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609585" hangingPunct="1"/>
            <a:r>
              <a:rPr lang="en-US" sz="3600" kern="1200" dirty="0">
                <a:latin typeface="G.I. 400" pitchFamily="50" charset="0"/>
              </a:rPr>
              <a:t>The </a:t>
            </a:r>
            <a:r>
              <a:rPr lang="en-US" sz="3600" kern="1200" dirty="0" err="1">
                <a:latin typeface="G.I. 400" pitchFamily="50" charset="0"/>
              </a:rPr>
              <a:t>ExLab</a:t>
            </a:r>
            <a:r>
              <a:rPr lang="en-US" sz="3600" kern="1200" dirty="0">
                <a:latin typeface="G.I. 400" pitchFamily="50" charset="0"/>
              </a:rPr>
              <a:t> comes with an ISU-90 capable of carrying 10,000 pounds of consumables (metal sheets, 3D printing filament, textiles).</a:t>
            </a:r>
            <a:endParaRPr lang="en-US" sz="3600" kern="1200" dirty="0">
              <a:latin typeface="G.I. 400" pitchFamily="50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pic>
        <p:nvPicPr>
          <p:cNvPr id="6" name="Picture Placeholder 19" descr="ELM2.JPG">
            <a:extLst>
              <a:ext uri="{FF2B5EF4-FFF2-40B4-BE49-F238E27FC236}">
                <a16:creationId xmlns:a16="http://schemas.microsoft.com/office/drawing/2014/main" id="{1E943F07-3044-3EA5-57AC-2A04614558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0687" t="22985" r="10687"/>
          <a:stretch/>
        </p:blipFill>
        <p:spPr>
          <a:xfrm>
            <a:off x="7337804" y="6485387"/>
            <a:ext cx="8428497" cy="618396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DD17EA-57C3-B8FE-00B2-48BDB249B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8" t="2328" r="1357" b="3019"/>
          <a:stretch>
            <a:fillRect/>
          </a:stretch>
        </p:blipFill>
        <p:spPr bwMode="auto">
          <a:xfrm>
            <a:off x="15916665" y="6076883"/>
            <a:ext cx="8354575" cy="6672823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8" name="Picture 7" descr="A group of people standing under a tent&#10;&#10;Description automatically generated with low confidence">
            <a:extLst>
              <a:ext uri="{FF2B5EF4-FFF2-40B4-BE49-F238E27FC236}">
                <a16:creationId xmlns:a16="http://schemas.microsoft.com/office/drawing/2014/main" id="{A8F12AA8-B98F-45F7-B0E1-1598B69118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6042" r="18400" b="8015"/>
          <a:stretch/>
        </p:blipFill>
        <p:spPr>
          <a:xfrm>
            <a:off x="12346424" y="2492615"/>
            <a:ext cx="8354575" cy="506363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786827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D9CCF4-1847-B24F-4167-5D91FCE0AA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46200" y="2479920"/>
            <a:ext cx="22428200" cy="10004425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ts val="1000"/>
              </a:spcBef>
              <a:buSzPct val="100000"/>
            </a:pPr>
            <a:r>
              <a:rPr lang="en-US" sz="3200" dirty="0">
                <a:latin typeface="G.I. 530" pitchFamily="50" charset="0"/>
              </a:rPr>
              <a:t>Biomanufacturing can convert cooking oil or animal fat into </a:t>
            </a:r>
            <a:r>
              <a:rPr lang="en-US" sz="3200" b="1" dirty="0">
                <a:latin typeface="G.I. 530" pitchFamily="50" charset="0"/>
              </a:rPr>
              <a:t>biofuel, ethanol, and 3D-printed parts for drones</a:t>
            </a:r>
          </a:p>
          <a:p>
            <a:pPr marL="285750" indent="-285750">
              <a:lnSpc>
                <a:spcPct val="95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latin typeface="G.I. 530" pitchFamily="50" charset="0"/>
              </a:rPr>
              <a:t>Nylon is a key material that’s critical for 3D-printing on demand, on location, as seen in recent conflicts globally</a:t>
            </a:r>
          </a:p>
          <a:p>
            <a:pPr marL="742950" lvl="1" indent="-285750">
              <a:lnSpc>
                <a:spcPct val="95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latin typeface="G.I. 530" pitchFamily="50" charset="0"/>
              </a:rPr>
              <a:t>Can be directly used to produce parts in the field using deployed printer systems</a:t>
            </a:r>
          </a:p>
          <a:p>
            <a:pPr marL="742950" lvl="1" indent="-285750">
              <a:lnSpc>
                <a:spcPct val="95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200" dirty="0">
                <a:latin typeface="G.I. 530" pitchFamily="50" charset="0"/>
              </a:rPr>
              <a:t>Estimated need: approximately 500 g nylon per drone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5C72C-0E22-EEC3-47D0-076A12035B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200" y="238931"/>
            <a:ext cx="186944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Case Study: Drone Production at Point of Need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6" name="Picture 5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651EB189-1B70-AA36-371F-FBAF963C4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2710"/>
            <a:ext cx="24384000" cy="78353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8D7A9F5-4FAB-A272-DDB5-1E903719D5AE}"/>
              </a:ext>
            </a:extLst>
          </p:cNvPr>
          <p:cNvSpPr txBox="1">
            <a:spLocks/>
          </p:cNvSpPr>
          <p:nvPr/>
        </p:nvSpPr>
        <p:spPr>
          <a:xfrm>
            <a:off x="0" y="12085203"/>
            <a:ext cx="24384000" cy="782976"/>
          </a:xfrm>
          <a:prstGeom prst="rect">
            <a:avLst/>
          </a:prstGeom>
          <a:solidFill>
            <a:srgbClr val="D5D5D7">
              <a:lumMod val="90000"/>
            </a:srgbClr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.I. 750" pitchFamily="50" charset="0"/>
                <a:ea typeface="+mj-ea"/>
                <a:cs typeface="+mj-cs"/>
              </a:rPr>
              <a:t>370 gallons of spent cooking oil can be used to make 100 drones</a:t>
            </a:r>
            <a:endParaRPr kumimoji="0" lang="en-US" sz="4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.I. 75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094358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66E42-1BE3-BB96-E4C8-42E36583D6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9800" y="238931"/>
            <a:ext cx="184404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Forward Deployed Biomanufacturing Roadmap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Table, timeline&#10;&#10;AI-generated content may be incorrect.">
            <a:extLst>
              <a:ext uri="{FF2B5EF4-FFF2-40B4-BE49-F238E27FC236}">
                <a16:creationId xmlns:a16="http://schemas.microsoft.com/office/drawing/2014/main" id="{7989C590-A26C-B373-F3BC-8DB739899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413291"/>
            <a:ext cx="18440400" cy="1056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1284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robots in a desert&#10;&#10;AI-generated content may be incorrect.">
            <a:extLst>
              <a:ext uri="{FF2B5EF4-FFF2-40B4-BE49-F238E27FC236}">
                <a16:creationId xmlns:a16="http://schemas.microsoft.com/office/drawing/2014/main" id="{73F31C3C-3B45-B3FB-AB65-CCF84E5C72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01"/>
          <a:stretch>
            <a:fillRect/>
          </a:stretch>
        </p:blipFill>
        <p:spPr>
          <a:xfrm>
            <a:off x="13534172" y="19548"/>
            <a:ext cx="10849828" cy="6429982"/>
          </a:xfrm>
          <a:prstGeom prst="rect">
            <a:avLst/>
          </a:prstGeom>
        </p:spPr>
      </p:pic>
      <p:pic>
        <p:nvPicPr>
          <p:cNvPr id="9" name="Picture 8" descr="A picture containing snow, sky, outdoor, nature&#10;&#10;AI-generated content may be incorrect.">
            <a:extLst>
              <a:ext uri="{FF2B5EF4-FFF2-40B4-BE49-F238E27FC236}">
                <a16:creationId xmlns:a16="http://schemas.microsoft.com/office/drawing/2014/main" id="{839EB71D-EA5C-454D-2FA6-1BA0F97345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845"/>
          <a:stretch/>
        </p:blipFill>
        <p:spPr>
          <a:xfrm>
            <a:off x="4664465" y="0"/>
            <a:ext cx="8862770" cy="8378935"/>
          </a:xfrm>
          <a:prstGeom prst="rect">
            <a:avLst/>
          </a:prstGeom>
        </p:spPr>
      </p:pic>
      <p:pic>
        <p:nvPicPr>
          <p:cNvPr id="10" name="Picture 9" descr="A picture containing text, nature&#10;&#10;AI-generated content may be incorrect.">
            <a:extLst>
              <a:ext uri="{FF2B5EF4-FFF2-40B4-BE49-F238E27FC236}">
                <a16:creationId xmlns:a16="http://schemas.microsoft.com/office/drawing/2014/main" id="{B584A90E-93B5-0088-390C-A829458165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948" r="2437"/>
          <a:stretch/>
        </p:blipFill>
        <p:spPr>
          <a:xfrm>
            <a:off x="4664466" y="6305652"/>
            <a:ext cx="8862770" cy="6703288"/>
          </a:xfrm>
          <a:prstGeom prst="rect">
            <a:avLst/>
          </a:prstGeom>
        </p:spPr>
      </p:pic>
      <p:pic>
        <p:nvPicPr>
          <p:cNvPr id="11" name="Picture 10" descr="A picture containing text, nature, valley, canyon&#10;&#10;AI-generated content may be incorrect.">
            <a:extLst>
              <a:ext uri="{FF2B5EF4-FFF2-40B4-BE49-F238E27FC236}">
                <a16:creationId xmlns:a16="http://schemas.microsoft.com/office/drawing/2014/main" id="{73358F5E-1844-6777-7801-EF472D3C3E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143" r="600" b="-1"/>
          <a:stretch>
            <a:fillRect/>
          </a:stretch>
        </p:blipFill>
        <p:spPr>
          <a:xfrm>
            <a:off x="13527235" y="5816600"/>
            <a:ext cx="10856765" cy="71628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795E3CA-F532-E115-C4F7-07A570F82D23}"/>
              </a:ext>
            </a:extLst>
          </p:cNvPr>
          <p:cNvSpPr txBox="1">
            <a:spLocks/>
          </p:cNvSpPr>
          <p:nvPr/>
        </p:nvSpPr>
        <p:spPr>
          <a:xfrm>
            <a:off x="-1" y="-29540"/>
            <a:ext cx="4664466" cy="13008940"/>
          </a:xfrm>
          <a:prstGeom prst="rect">
            <a:avLst/>
          </a:prstGeom>
          <a:solidFill>
            <a:srgbClr val="D5D5D7">
              <a:lumMod val="90000"/>
            </a:srgbClr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6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Produce Anything Anywhere At Any Time</a:t>
            </a:r>
          </a:p>
        </p:txBody>
      </p:sp>
    </p:spTree>
    <p:extLst>
      <p:ext uri="{BB962C8B-B14F-4D97-AF65-F5344CB8AC3E}">
        <p14:creationId xmlns:p14="http://schemas.microsoft.com/office/powerpoint/2010/main" val="29973245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8E590-5934-059C-7CF6-691F8F3F7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200" y="303077"/>
            <a:ext cx="15189200" cy="1857155"/>
          </a:xfrm>
        </p:spPr>
        <p:txBody>
          <a:bodyPr/>
          <a:lstStyle/>
          <a:p>
            <a:r>
              <a:rPr lang="en-US" dirty="0"/>
              <a:t>Defense Material Supply Needs</a:t>
            </a:r>
          </a:p>
        </p:txBody>
      </p:sp>
      <p:pic>
        <p:nvPicPr>
          <p:cNvPr id="4" name="Picture 3" descr="Diagram&#10;&#10;AI-generated content may be incorrect.">
            <a:extLst>
              <a:ext uri="{FF2B5EF4-FFF2-40B4-BE49-F238E27FC236}">
                <a16:creationId xmlns:a16="http://schemas.microsoft.com/office/drawing/2014/main" id="{7004992E-73E7-829A-1F31-5325B54F3E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37"/>
          <a:stretch>
            <a:fillRect/>
          </a:stretch>
        </p:blipFill>
        <p:spPr>
          <a:xfrm>
            <a:off x="1477021" y="2695362"/>
            <a:ext cx="21429958" cy="921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445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B2B98-6D65-A4D9-B313-E73F44736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95A80-344A-2A17-0D4E-6BE8E35AF4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200" y="303077"/>
            <a:ext cx="18262600" cy="1857155"/>
          </a:xfrm>
        </p:spPr>
        <p:txBody>
          <a:bodyPr/>
          <a:lstStyle/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kern="1200" dirty="0">
                <a:latin typeface="Arial"/>
              </a:rPr>
              <a:t>The Department of War Supports Fielding Emerging Technology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3F80AC-261F-56DF-D5D4-8D72F3A95F87}"/>
              </a:ext>
            </a:extLst>
          </p:cNvPr>
          <p:cNvSpPr/>
          <p:nvPr/>
        </p:nvSpPr>
        <p:spPr>
          <a:xfrm>
            <a:off x="965200" y="2673328"/>
            <a:ext cx="22783800" cy="53185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107000"/>
              </a:lnSpc>
              <a:spcBef>
                <a:spcPts val="400"/>
              </a:spcBef>
            </a:pPr>
            <a:r>
              <a:rPr lang="en-US" sz="3600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“The Secretary [of War] shall ensure the Program supports the </a:t>
            </a:r>
            <a:r>
              <a:rPr lang="en-US" sz="3600" b="1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development and fielding of emerging technologies </a:t>
            </a:r>
            <a:r>
              <a:rPr lang="en-US" sz="3600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such as </a:t>
            </a:r>
            <a:r>
              <a:rPr lang="en-US" sz="3600" b="1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biotechnologies</a:t>
            </a:r>
            <a:r>
              <a:rPr lang="en-US" sz="3600" dirty="0">
                <a:latin typeface="G.I. 4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that provide operational and strategic advantages to the Armed forces” – </a:t>
            </a:r>
            <a:r>
              <a:rPr lang="en-US" sz="3600" dirty="0">
                <a:latin typeface="G.I. 400" pitchFamily="50" charset="0"/>
              </a:rPr>
              <a:t>National Defense Authorization Act for Fiscal Year 2026</a:t>
            </a: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dirty="0"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07000"/>
              </a:lnSpc>
              <a:spcBef>
                <a:spcPts val="400"/>
              </a:spcBef>
            </a:pPr>
            <a:endParaRPr lang="en-US" sz="1600" noProof="0" dirty="0">
              <a:effectLst/>
              <a:latin typeface="G.I. 4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1B5B072C-7C90-95B5-34CB-932ECC52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284" y="4824119"/>
            <a:ext cx="15769431" cy="633556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5A40E31-50AE-3594-6D79-D188F699F430}"/>
              </a:ext>
            </a:extLst>
          </p:cNvPr>
          <p:cNvSpPr txBox="1">
            <a:spLocks/>
          </p:cNvSpPr>
          <p:nvPr/>
        </p:nvSpPr>
        <p:spPr>
          <a:xfrm>
            <a:off x="0" y="11548739"/>
            <a:ext cx="24384000" cy="824457"/>
          </a:xfrm>
          <a:prstGeom prst="rect">
            <a:avLst/>
          </a:prstGeom>
          <a:solidFill>
            <a:srgbClr val="D5D5D7">
              <a:lumMod val="90000"/>
            </a:srgbClr>
          </a:solidFill>
        </p:spPr>
        <p:txBody>
          <a:bodyPr vert="horz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.I. 750" pitchFamily="50" charset="0"/>
                <a:ea typeface="+mj-ea"/>
                <a:cs typeface="+mj-cs"/>
              </a:rPr>
              <a:t>Can one platform provide this capability at or close to point of need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.I. 750" pitchFamily="50" charset="0"/>
                <a:ea typeface="+mj-ea"/>
                <a:cs typeface="+mj-cs"/>
              </a:rPr>
              <a:t>?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.I. 75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961227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F4D7A0-4602-9468-6236-DD80CB99E6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9800" y="2971800"/>
            <a:ext cx="13766800" cy="9461745"/>
          </a:xfrm>
        </p:spPr>
        <p:txBody>
          <a:bodyPr/>
          <a:lstStyle/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r>
              <a:rPr lang="en-US" sz="3600" kern="1200" dirty="0">
                <a:solidFill>
                  <a:srgbClr val="000000"/>
                </a:solidFill>
                <a:latin typeface="G.I. 750" pitchFamily="50" charset="0"/>
                <a:ea typeface="Calibri" panose="020F0502020204030204" pitchFamily="34" charset="0"/>
              </a:rPr>
              <a:t>Baseline the Technology: </a:t>
            </a:r>
            <a:r>
              <a:rPr lang="en-US" sz="3600" dirty="0">
                <a:latin typeface="G.I. 400" pitchFamily="50" charset="0"/>
              </a:rPr>
              <a:t>What is the state of the art in modular and autonomous biomanufacturing that can be deployed to support materiel production in forward operations to obviate logistical challenges? </a:t>
            </a: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endParaRPr lang="en-US" sz="3600" dirty="0">
              <a:latin typeface="G.I. 400" pitchFamily="50" charset="0"/>
            </a:endParaRP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r>
              <a:rPr lang="en-US" sz="3600" kern="1200" dirty="0">
                <a:solidFill>
                  <a:srgbClr val="000000"/>
                </a:solidFill>
                <a:latin typeface="G.I. 750" pitchFamily="50" charset="0"/>
                <a:ea typeface="Calibri" panose="020F0502020204030204" pitchFamily="34" charset="0"/>
              </a:rPr>
              <a:t>Define the Requirements: </a:t>
            </a:r>
            <a:r>
              <a:rPr lang="en-US" sz="3600" kern="1200" dirty="0">
                <a:solidFill>
                  <a:srgbClr val="000000"/>
                </a:solidFill>
                <a:latin typeface="G.I. 400" pitchFamily="50" charset="0"/>
                <a:ea typeface="Calibri" panose="020F0502020204030204" pitchFamily="34" charset="0"/>
              </a:rPr>
              <a:t>What is needed in contested regions and austere environments? What are the required capabilities, considerations and constraints to support sustained operations? </a:t>
            </a: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endParaRPr lang="en-US" sz="3600" kern="1200" dirty="0">
              <a:solidFill>
                <a:srgbClr val="000000"/>
              </a:solidFill>
              <a:latin typeface="G.I. 400" pitchFamily="50" charset="0"/>
              <a:ea typeface="Calibri" panose="020F0502020204030204" pitchFamily="34" charset="0"/>
            </a:endParaRP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r>
              <a:rPr lang="en-US" sz="3600" kern="1200" dirty="0">
                <a:solidFill>
                  <a:srgbClr val="000000"/>
                </a:solidFill>
                <a:latin typeface="G.I. 750" pitchFamily="50" charset="0"/>
                <a:ea typeface="Calibri" panose="020F0502020204030204" pitchFamily="34" charset="0"/>
              </a:rPr>
              <a:t>Develop the Strategy:</a:t>
            </a:r>
            <a:r>
              <a:rPr lang="en-US" sz="3600" kern="1200" dirty="0">
                <a:solidFill>
                  <a:srgbClr val="000000"/>
                </a:solidFill>
                <a:latin typeface="G.I. 400" pitchFamily="50" charset="0"/>
                <a:ea typeface="Calibri" panose="020F0502020204030204" pitchFamily="34" charset="0"/>
              </a:rPr>
              <a:t> What is the pathway for development and deployment of modular and automated biomanufacturing platforms?</a:t>
            </a: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endParaRPr lang="en-US" sz="3600" kern="1200" dirty="0">
              <a:solidFill>
                <a:srgbClr val="000000"/>
              </a:solidFill>
              <a:latin typeface="G.I. 400" pitchFamily="50" charset="0"/>
              <a:ea typeface="Calibri" panose="020F0502020204030204" pitchFamily="34" charset="0"/>
            </a:endParaRPr>
          </a:p>
          <a:p>
            <a:pPr lvl="0" defTabSz="914400">
              <a:lnSpc>
                <a:spcPct val="107000"/>
              </a:lnSpc>
              <a:spcAft>
                <a:spcPts val="1800"/>
              </a:spcAft>
              <a:defRPr/>
            </a:pPr>
            <a:r>
              <a:rPr lang="en-US" sz="3600" kern="1200" dirty="0">
                <a:solidFill>
                  <a:srgbClr val="000000"/>
                </a:solidFill>
                <a:latin typeface="G.I. 750" pitchFamily="50" charset="0"/>
                <a:ea typeface="Calibri" panose="020F0502020204030204" pitchFamily="34" charset="0"/>
              </a:rPr>
              <a:t>Refine the Resources: </a:t>
            </a:r>
            <a:r>
              <a:rPr lang="en-US" sz="3600" kern="1200" dirty="0">
                <a:solidFill>
                  <a:srgbClr val="000000"/>
                </a:solidFill>
                <a:latin typeface="G.I. 400" pitchFamily="50" charset="0"/>
                <a:ea typeface="Calibri" panose="020F0502020204030204" pitchFamily="34" charset="0"/>
              </a:rPr>
              <a:t>What is required to operate and validate field forward systems?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6FDAC7-6F7F-655A-862F-1C8AE2251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9800" y="238931"/>
            <a:ext cx="18288000" cy="1857155"/>
          </a:xfrm>
        </p:spPr>
        <p:txBody>
          <a:bodyPr/>
          <a:lstStyle/>
          <a:p>
            <a:r>
              <a:rPr lang="en-US" dirty="0"/>
              <a:t>An Assessment of Biomanufacturing in Forward-Deployed Locations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01941B-9DBF-9C23-EEFE-7B0193533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0359" y="2013030"/>
            <a:ext cx="7574881" cy="968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019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2A193D-F0DC-E0DE-80B3-089B2E2C8C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733920"/>
            <a:ext cx="230124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Forward Deployed Biomanufacturing refers to “</a:t>
            </a:r>
            <a:r>
              <a:rPr lang="en-US" sz="4000" dirty="0">
                <a:latin typeface="G.I. 400" pitchFamily="50" charset="0"/>
              </a:rPr>
              <a:t>capabilities, systems, personnel that are positioned at or near the point of need (tactically, geographically, or operationally) to operate with minimal reach back, under contested, resource-constrained conditions, and deliver timely mission-relevant effects.”</a:t>
            </a:r>
            <a:endParaRPr lang="en-US" sz="4000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BD5FF-1E6D-52E1-8454-946952CACC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2880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Considerations for Baselining the Technology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2045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0A3FB-C4B1-7B47-E93B-AB811A253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111AF3-7371-E2FF-AA1B-9EE4A9A021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733920"/>
            <a:ext cx="230124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Forward Deployed Biomanufacturing refers to “</a:t>
            </a:r>
            <a:r>
              <a:rPr lang="en-US" sz="4000" dirty="0">
                <a:latin typeface="G.I. 400" pitchFamily="50" charset="0"/>
              </a:rPr>
              <a:t>capabilities, systems, personnel that are positioned at or near the point of need (tactically, geographically, or operationally) to operate with minimal reach back, under contested, resource-constrained conditions, and deliver timely mission-relevant effects.”</a:t>
            </a:r>
            <a:endParaRPr lang="en-US" sz="4000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A4064-D57C-1821-9FB5-755CF1253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2880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Considerations for Baselining the Technology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Diagram, timeline&#10;&#10;AI-generated content may be incorrect.">
            <a:extLst>
              <a:ext uri="{FF2B5EF4-FFF2-40B4-BE49-F238E27FC236}">
                <a16:creationId xmlns:a16="http://schemas.microsoft.com/office/drawing/2014/main" id="{380A73D4-0575-EA14-D5FA-2C7165AF56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5000"/>
          <a:stretch>
            <a:fillRect/>
          </a:stretch>
        </p:blipFill>
        <p:spPr>
          <a:xfrm>
            <a:off x="990600" y="4785727"/>
            <a:ext cx="5561265" cy="775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581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BB6F3-ED45-79C6-3966-9CCA9722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183534-22BE-526E-4472-C5E41BD70E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733920"/>
            <a:ext cx="230124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Forward Deployed Biomanufacturing refers to “</a:t>
            </a:r>
            <a:r>
              <a:rPr lang="en-US" sz="4000" dirty="0">
                <a:latin typeface="G.I. 400" pitchFamily="50" charset="0"/>
              </a:rPr>
              <a:t>capabilities, systems, personnel that are positioned at or near the point of need (tactically, geographically, or operationally) to operate with minimal reach back, under contested, resource-constrained conditions, and deliver timely mission-relevant effects.”</a:t>
            </a:r>
            <a:endParaRPr lang="en-US" sz="4000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1A76D-CF24-E3F3-5D5D-0EC0450518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2880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Considerations for Baselining the Technology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Diagram, timeline&#10;&#10;AI-generated content may be incorrect.">
            <a:extLst>
              <a:ext uri="{FF2B5EF4-FFF2-40B4-BE49-F238E27FC236}">
                <a16:creationId xmlns:a16="http://schemas.microsoft.com/office/drawing/2014/main" id="{CF7149F5-0B79-E2EE-5BAE-107E482E6A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136"/>
          <a:stretch>
            <a:fillRect/>
          </a:stretch>
        </p:blipFill>
        <p:spPr>
          <a:xfrm>
            <a:off x="990600" y="4782312"/>
            <a:ext cx="11096552" cy="77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794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6BF59-42B2-3538-71FB-2A7A9C396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133B4E-8A15-F1C3-6A17-1AF1C64DD2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0600" y="2733920"/>
            <a:ext cx="23012400" cy="10004425"/>
          </a:xfrm>
        </p:spPr>
        <p:txBody>
          <a:bodyPr/>
          <a:lstStyle/>
          <a:p>
            <a:r>
              <a:rPr lang="en-US" sz="4000" dirty="0">
                <a:latin typeface="G.I. 400" pitchFamily="50" charset="0"/>
                <a:ea typeface="Calibri" panose="020F0502020204030204" pitchFamily="34" charset="0"/>
              </a:rPr>
              <a:t>Forward Deployed Biomanufacturing refers to “</a:t>
            </a:r>
            <a:r>
              <a:rPr lang="en-US" sz="4000" dirty="0">
                <a:latin typeface="G.I. 400" pitchFamily="50" charset="0"/>
              </a:rPr>
              <a:t>capabilities, systems, personnel that are positioned at or near the point of need (tactically, geographically, or operationally) to operate with minimal reach back, under contested, resource-constrained conditions, and deliver timely mission-relevant effects.”</a:t>
            </a:r>
            <a:endParaRPr lang="en-US" sz="4000" dirty="0">
              <a:latin typeface="G.I. 400" pitchFamily="50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5A922-ECD4-88CA-789F-D39A9761FA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238931"/>
            <a:ext cx="18288000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Considerations for Baselining the Technology</a:t>
            </a:r>
            <a:endParaRPr lang="en-US" b="0" kern="1200" dirty="0">
              <a:latin typeface="Arial"/>
            </a:endParaRPr>
          </a:p>
          <a:p>
            <a:endParaRPr lang="en-US" dirty="0"/>
          </a:p>
        </p:txBody>
      </p:sp>
      <p:pic>
        <p:nvPicPr>
          <p:cNvPr id="4" name="Picture 3" descr="Diagram, timeline&#10;&#10;AI-generated content may be incorrect.">
            <a:extLst>
              <a:ext uri="{FF2B5EF4-FFF2-40B4-BE49-F238E27FC236}">
                <a16:creationId xmlns:a16="http://schemas.microsoft.com/office/drawing/2014/main" id="{1EA61F8C-BE92-628D-6001-6E296D4C8D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074"/>
          <a:stretch>
            <a:fillRect/>
          </a:stretch>
        </p:blipFill>
        <p:spPr>
          <a:xfrm>
            <a:off x="990600" y="4782312"/>
            <a:ext cx="16673715" cy="77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5872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108CD2-5D0C-4368-90CE-E27C03129574}"/>
</file>

<file path=customXml/itemProps2.xml><?xml version="1.0" encoding="utf-8"?>
<ds:datastoreItem xmlns:ds="http://schemas.openxmlformats.org/officeDocument/2006/customXml" ds:itemID="{A74636DB-780E-4A14-9EC8-36C3284043C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16B9456-8C4A-49D1-8B01-996AE61B2AD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3045</TotalTime>
  <Words>1241</Words>
  <Application>Microsoft Office PowerPoint</Application>
  <PresentationFormat>Custom</PresentationFormat>
  <Paragraphs>119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G.I. 400</vt:lpstr>
      <vt:lpstr>G.I. 530</vt:lpstr>
      <vt:lpstr>G.I. 750</vt:lpstr>
      <vt:lpstr>Helvetica Light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333</cp:revision>
  <dcterms:modified xsi:type="dcterms:W3CDTF">2026-08-08T00:57:46Z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